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6"/>
  </p:notesMasterIdLst>
  <p:handoutMasterIdLst>
    <p:handoutMasterId r:id="rId37"/>
  </p:handoutMasterIdLst>
  <p:sldIdLst>
    <p:sldId id="274" r:id="rId3"/>
    <p:sldId id="276" r:id="rId4"/>
    <p:sldId id="420" r:id="rId5"/>
    <p:sldId id="428" r:id="rId6"/>
    <p:sldId id="429" r:id="rId7"/>
    <p:sldId id="432" r:id="rId8"/>
    <p:sldId id="433" r:id="rId9"/>
    <p:sldId id="434" r:id="rId10"/>
    <p:sldId id="430" r:id="rId11"/>
    <p:sldId id="431" r:id="rId12"/>
    <p:sldId id="470" r:id="rId13"/>
    <p:sldId id="471" r:id="rId14"/>
    <p:sldId id="444" r:id="rId15"/>
    <p:sldId id="448" r:id="rId16"/>
    <p:sldId id="438" r:id="rId17"/>
    <p:sldId id="446" r:id="rId18"/>
    <p:sldId id="447" r:id="rId19"/>
    <p:sldId id="449" r:id="rId20"/>
    <p:sldId id="450" r:id="rId21"/>
    <p:sldId id="451" r:id="rId22"/>
    <p:sldId id="445" r:id="rId23"/>
    <p:sldId id="435" r:id="rId24"/>
    <p:sldId id="439" r:id="rId25"/>
    <p:sldId id="440" r:id="rId26"/>
    <p:sldId id="452" r:id="rId27"/>
    <p:sldId id="453" r:id="rId28"/>
    <p:sldId id="472" r:id="rId29"/>
    <p:sldId id="427" r:id="rId30"/>
    <p:sldId id="473" r:id="rId31"/>
    <p:sldId id="474" r:id="rId32"/>
    <p:sldId id="412" r:id="rId33"/>
    <p:sldId id="413" r:id="rId34"/>
    <p:sldId id="414" r:id="rId3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FFF0D9"/>
    <a:srgbClr val="FFA72A"/>
    <a:srgbClr val="F0F5FA"/>
    <a:srgbClr val="1A8AFA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533" autoAdjust="0"/>
  </p:normalViewPr>
  <p:slideViewPr>
    <p:cSldViewPr>
      <p:cViewPr varScale="1">
        <p:scale>
          <a:sx n="73" d="100"/>
          <a:sy n="73" d="100"/>
        </p:scale>
        <p:origin x="414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4/23/2017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4/23/2017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987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523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58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40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160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bg-BG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Въпроси</a:t>
            </a:r>
            <a:r>
              <a:rPr lang="en-US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9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judge.softuni.bg/Contests/Practice/Index/492#5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judge.softuni.bg/Contests/Practice/Index/492#6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judge.softuni.bg/Contests/Practice/Index/492#9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judge.softuni.bg/Contests/Practice/Index/492#1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https://judge.softuni.bg/Contests/Practice/Index/492#11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judge.softuni.bg/Contests/Practice/Index/492#12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judge.softuni.bg/Contests/Practice/Index/492#13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41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basics/" TargetMode="External"/><Relationship Id="rId21" Type="http://schemas.openxmlformats.org/officeDocument/2006/relationships/image" Target="../media/image45.png"/><Relationship Id="rId7" Type="http://schemas.openxmlformats.org/officeDocument/2006/relationships/image" Target="../media/image38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5" Type="http://schemas.openxmlformats.org/officeDocument/2006/relationships/image" Target="../media/image42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44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9.png"/><Relationship Id="rId14" Type="http://schemas.openxmlformats.org/officeDocument/2006/relationships/hyperlink" Target="http://www.indeavr.com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csharp-book/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s://softuni.bg/forum" TargetMode="Externa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5" Type="http://schemas.openxmlformats.org/officeDocument/2006/relationships/image" Target="../media/image50.png"/><Relationship Id="rId10" Type="http://schemas.openxmlformats.org/officeDocument/2006/relationships/image" Target="../media/image47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Relationship Id="rId14" Type="http://schemas.openxmlformats.org/officeDocument/2006/relationships/hyperlink" Target="https://softuni.b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judge.softuni.bg/Contests/Practice/Index/492#0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judge.softuni.bg/Contests/Practice/Index/492#1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judge.softuni.bg/Contests/Practice/Index/492#2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92#3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92#4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275012" y="685800"/>
            <a:ext cx="8215099" cy="1095352"/>
          </a:xfrm>
        </p:spPr>
        <p:txBody>
          <a:bodyPr>
            <a:normAutofit/>
          </a:bodyPr>
          <a:lstStyle/>
          <a:p>
            <a:r>
              <a:rPr lang="bg-BG" dirty="0" smtClean="0"/>
              <a:t>Работа с по-сложни цикли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275012" y="1828800"/>
            <a:ext cx="8215099" cy="701700"/>
          </a:xfrm>
        </p:spPr>
        <p:txBody>
          <a:bodyPr>
            <a:normAutofit/>
          </a:bodyPr>
          <a:lstStyle/>
          <a:p>
            <a:r>
              <a:rPr lang="bg-BG" dirty="0" smtClean="0"/>
              <a:t>Цикли </a:t>
            </a:r>
            <a:r>
              <a:rPr lang="bg-BG" dirty="0"/>
              <a:t>със </a:t>
            </a:r>
            <a:r>
              <a:rPr lang="bg-BG" dirty="0" smtClean="0"/>
              <a:t>стъпка,</a:t>
            </a:r>
            <a:r>
              <a:rPr lang="de-DE" dirty="0" smtClean="0"/>
              <a:t> </a:t>
            </a:r>
            <a:r>
              <a:rPr lang="de-DE" dirty="0" err="1" smtClean="0"/>
              <a:t>while</a:t>
            </a:r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60812" y="3505200"/>
            <a:ext cx="2405705" cy="26401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841225" y="3384408"/>
            <a:ext cx="1240211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сложни</a:t>
            </a:r>
            <a:b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цикли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7" name="Picture 16" descr="http://softuni.org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2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604899"/>
            <a:ext cx="3187613" cy="525135"/>
          </a:xfrm>
        </p:spPr>
        <p:txBody>
          <a:bodyPr/>
          <a:lstStyle/>
          <a:p>
            <a:r>
              <a:rPr lang="bg-BG" noProof="1" smtClean="0"/>
              <a:t>СофтУни</a:t>
            </a:r>
            <a:endParaRPr lang="en-US" noProof="1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74798"/>
            <a:ext cx="3187614" cy="444343"/>
          </a:xfrm>
        </p:spPr>
        <p:txBody>
          <a:bodyPr/>
          <a:lstStyle/>
          <a:p>
            <a:r>
              <a:rPr lang="bg-BG" noProof="1" smtClean="0"/>
              <a:t>трейнърски</a:t>
            </a:r>
            <a:r>
              <a:rPr lang="bg-BG" dirty="0" smtClean="0"/>
              <a:t> екип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79925"/>
            <a:ext cx="3187613" cy="382788"/>
          </a:xfrm>
        </p:spPr>
        <p:txBody>
          <a:bodyPr/>
          <a:lstStyle/>
          <a:p>
            <a:r>
              <a:rPr lang="bg-BG" sz="2000" dirty="0" smtClean="0"/>
              <a:t>Софтуерен университет</a:t>
            </a:r>
            <a:endParaRPr lang="en-US" sz="2000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8"/>
              </a:rPr>
              <a:t>http://</a:t>
            </a:r>
            <a:r>
              <a:rPr lang="en-US" sz="1800" dirty="0" smtClean="0">
                <a:hlinkClick r:id="rId8"/>
              </a:rPr>
              <a:t>softuni.bg</a:t>
            </a:r>
            <a:endParaRPr lang="en-US" sz="1800" dirty="0"/>
          </a:p>
        </p:txBody>
      </p:sp>
      <p:grpSp>
        <p:nvGrpSpPr>
          <p:cNvPr id="8" name="Group 7"/>
          <p:cNvGrpSpPr/>
          <p:nvPr/>
        </p:nvGrpSpPr>
        <p:grpSpPr>
          <a:xfrm>
            <a:off x="7389812" y="2819400"/>
            <a:ext cx="4090546" cy="3389149"/>
            <a:chOff x="7558418" y="2819400"/>
            <a:chExt cx="3921940" cy="338914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Да се въведе число в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диапазона</a:t>
            </a:r>
            <a:r>
              <a:rPr lang="bg-BG" dirty="0" smtClean="0"/>
              <a:t> 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 smtClean="0"/>
              <a:t>…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100</a:t>
            </a:r>
            <a:r>
              <a:rPr lang="en-US" dirty="0" smtClean="0"/>
              <a:t>]</a:t>
            </a:r>
            <a:endParaRPr lang="bg-BG" dirty="0" smtClean="0"/>
          </a:p>
          <a:p>
            <a:pPr lvl="1"/>
            <a:r>
              <a:rPr lang="bg-BG" dirty="0" smtClean="0"/>
              <a:t>При невалидно число да се въведе отново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Число в диапазона </a:t>
            </a:r>
            <a:r>
              <a:rPr lang="en-US" dirty="0" smtClean="0"/>
              <a:t>[1…100]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2653872"/>
            <a:ext cx="10366376" cy="28315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 1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&gt;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100:</a:t>
            </a: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print('Invalid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!')</a:t>
            </a: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num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print('The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is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:',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0960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judge.softuni.bg/Contests/Practice/Index/492#5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098" name="Picture 2" descr="http://www.clker.com/cliparts/C/l/0/D/3/Q/reload-m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2925269"/>
            <a:ext cx="1971690" cy="174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3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51070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12813" y="4780637"/>
            <a:ext cx="10363200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 smtClean="0"/>
              <a:t>Цикли със стъпка</a:t>
            </a:r>
            <a:r>
              <a:rPr lang="en-US" dirty="0" smtClean="0"/>
              <a:t> </a:t>
            </a:r>
            <a:r>
              <a:rPr lang="bg-BG" dirty="0" smtClean="0"/>
              <a:t>и </a:t>
            </a:r>
            <a:r>
              <a:rPr lang="en-US" dirty="0"/>
              <a:t>w</a:t>
            </a:r>
            <a:r>
              <a:rPr lang="en-US" dirty="0" smtClean="0"/>
              <a:t>hile </a:t>
            </a:r>
            <a:r>
              <a:rPr lang="bg-BG" dirty="0" smtClean="0"/>
              <a:t>цикъл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369005" y="990600"/>
            <a:ext cx="3921940" cy="3389149"/>
            <a:chOff x="7558418" y="2819400"/>
            <a:chExt cx="3921940" cy="338914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636" y="1638642"/>
            <a:ext cx="2688569" cy="2688569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8413157" y="1728902"/>
            <a:ext cx="3015255" cy="250804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5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9474966" y="2756378"/>
              <a:ext cx="1170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while</a:t>
              </a:r>
              <a:endPara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8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99212"/>
            <a:ext cx="10363200" cy="820600"/>
          </a:xfrm>
        </p:spPr>
        <p:txBody>
          <a:bodyPr/>
          <a:lstStyle/>
          <a:p>
            <a:r>
              <a:rPr lang="bg-BG" dirty="0" smtClean="0"/>
              <a:t>Най-голям общ делител (НОД)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Алгоритъм на Евклид</a:t>
            </a:r>
            <a:endParaRPr lang="en-US" dirty="0"/>
          </a:p>
        </p:txBody>
      </p:sp>
      <p:pic>
        <p:nvPicPr>
          <p:cNvPr id="4" name="Picture 2" descr="http://www.hisschemoller.com/wp-content/uploads/2011/01/euclid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033" y="1295400"/>
            <a:ext cx="2670050" cy="3216926"/>
          </a:xfrm>
          <a:prstGeom prst="roundRect">
            <a:avLst>
              <a:gd name="adj" fmla="val 1806"/>
            </a:avLst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images.tutorvista.com/cms/images/113/hcd-examp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965" y="1295401"/>
            <a:ext cx="4873644" cy="3216924"/>
          </a:xfrm>
          <a:prstGeom prst="roundRect">
            <a:avLst>
              <a:gd name="adj" fmla="val 163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4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Най-голям общ делител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НОД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dirty="0" smtClean="0"/>
              <a:t>на две естествени числа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bg-BG" sz="3200" dirty="0" smtClean="0"/>
              <a:t> и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200" dirty="0" smtClean="0"/>
              <a:t> </a:t>
            </a:r>
            <a:r>
              <a:rPr lang="bg-BG" sz="3200" dirty="0" smtClean="0"/>
              <a:t>е най-голямото число, което дели едновременно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bg-BG" sz="3200" dirty="0"/>
              <a:t> и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200" dirty="0"/>
              <a:t> </a:t>
            </a:r>
            <a:r>
              <a:rPr lang="bg-BG" sz="3200" dirty="0" smtClean="0"/>
              <a:t>без остатък</a:t>
            </a:r>
          </a:p>
          <a:p>
            <a:pPr lvl="1">
              <a:lnSpc>
                <a:spcPct val="110000"/>
              </a:lnSpc>
            </a:pPr>
            <a:r>
              <a:rPr lang="bg-BG" sz="3000" dirty="0" smtClean="0"/>
              <a:t>НОД(</a:t>
            </a:r>
            <a:r>
              <a:rPr lang="en-US" sz="3000" dirty="0"/>
              <a:t>24, 16</a:t>
            </a:r>
            <a:r>
              <a:rPr lang="bg-BG" sz="3000" dirty="0"/>
              <a:t>)</a:t>
            </a:r>
            <a:r>
              <a:rPr lang="en-US" sz="3000" dirty="0"/>
              <a:t> = 8</a:t>
            </a:r>
            <a:endParaRPr lang="bg-BG" sz="3000" dirty="0"/>
          </a:p>
          <a:p>
            <a:pPr lvl="1">
              <a:lnSpc>
                <a:spcPct val="110000"/>
              </a:lnSpc>
            </a:pPr>
            <a:r>
              <a:rPr lang="bg-BG" sz="3000" dirty="0" smtClean="0"/>
              <a:t>НОД(67</a:t>
            </a:r>
            <a:r>
              <a:rPr lang="en-US" sz="3000" dirty="0" smtClean="0"/>
              <a:t>, 1</a:t>
            </a:r>
            <a:r>
              <a:rPr lang="bg-BG" sz="3000" dirty="0" smtClean="0"/>
              <a:t>8)</a:t>
            </a:r>
            <a:r>
              <a:rPr lang="en-US" sz="3000" dirty="0" smtClean="0"/>
              <a:t> </a:t>
            </a:r>
            <a:r>
              <a:rPr lang="en-US" sz="3000" dirty="0"/>
              <a:t>= </a:t>
            </a:r>
            <a:r>
              <a:rPr lang="bg-BG" sz="3000" dirty="0" smtClean="0"/>
              <a:t>1</a:t>
            </a:r>
          </a:p>
          <a:p>
            <a:pPr>
              <a:lnSpc>
                <a:spcPct val="110000"/>
              </a:lnSpc>
            </a:pPr>
            <a:r>
              <a:rPr lang="bg-BG" sz="3200" dirty="0" smtClean="0"/>
              <a:t>Алгоритъм на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Евклид</a:t>
            </a:r>
            <a:r>
              <a:rPr lang="bg-BG" sz="3200" dirty="0" smtClean="0"/>
              <a:t> за намиране на НОД</a:t>
            </a:r>
            <a:r>
              <a:rPr lang="en-US" sz="3200" dirty="0" smtClean="0"/>
              <a:t>:</a:t>
            </a:r>
            <a:endParaRPr lang="bg-BG" sz="3200" dirty="0" smtClean="0"/>
          </a:p>
          <a:p>
            <a:pPr lvl="1">
              <a:lnSpc>
                <a:spcPct val="110000"/>
              </a:lnSpc>
            </a:pPr>
            <a:r>
              <a:rPr lang="bg-BG" sz="3000" dirty="0" smtClean="0"/>
              <a:t>Докато не достигнем остатък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</a:p>
          <a:p>
            <a:pPr lvl="2">
              <a:lnSpc>
                <a:spcPct val="110000"/>
              </a:lnSpc>
            </a:pPr>
            <a:r>
              <a:rPr lang="bg-BG" sz="2800" dirty="0" smtClean="0"/>
              <a:t>Делим по-голямото число на по-малкото</a:t>
            </a:r>
          </a:p>
          <a:p>
            <a:pPr lvl="2">
              <a:lnSpc>
                <a:spcPct val="110000"/>
              </a:lnSpc>
            </a:pPr>
            <a:r>
              <a:rPr lang="bg-BG" sz="2800" dirty="0" smtClean="0"/>
              <a:t>Вземаме остатъка от делението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Най-голям общ делител</a:t>
            </a:r>
            <a:r>
              <a:rPr lang="en-US" dirty="0" smtClean="0"/>
              <a:t> (</a:t>
            </a:r>
            <a:r>
              <a:rPr lang="bg-BG" dirty="0" smtClean="0"/>
              <a:t>НОД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7289" y="2389496"/>
            <a:ext cx="3490123" cy="11960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>
                <a:solidFill>
                  <a:prstClr val="white"/>
                </a:solidFill>
              </a:rPr>
              <a:t>НОД(12</a:t>
            </a:r>
            <a:r>
              <a:rPr lang="en-US" sz="3000" dirty="0">
                <a:solidFill>
                  <a:prstClr val="white"/>
                </a:solidFill>
              </a:rPr>
              <a:t>, </a:t>
            </a:r>
            <a:r>
              <a:rPr lang="bg-BG" sz="3000" dirty="0">
                <a:solidFill>
                  <a:prstClr val="white"/>
                </a:solidFill>
              </a:rPr>
              <a:t>24)</a:t>
            </a:r>
            <a:r>
              <a:rPr lang="en-US" sz="3000" dirty="0">
                <a:solidFill>
                  <a:prstClr val="white"/>
                </a:solidFill>
              </a:rPr>
              <a:t> = </a:t>
            </a:r>
            <a:r>
              <a:rPr lang="bg-BG" sz="3000" dirty="0" smtClean="0">
                <a:solidFill>
                  <a:prstClr val="white"/>
                </a:solidFill>
              </a:rPr>
              <a:t>12</a:t>
            </a:r>
            <a:endParaRPr lang="en-US" sz="3000" dirty="0" smtClean="0">
              <a:solidFill>
                <a:prstClr val="white"/>
              </a:solidFill>
            </a:endParaRPr>
          </a:p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 smtClean="0">
                <a:solidFill>
                  <a:prstClr val="white"/>
                </a:solidFill>
              </a:rPr>
              <a:t>НОД(15, 9) = 3</a:t>
            </a:r>
            <a:endParaRPr lang="bg-BG" sz="3000" dirty="0">
              <a:solidFill>
                <a:prstClr val="white"/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8384444" y="4060208"/>
            <a:ext cx="3196368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b ≠ 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oldB = b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oldB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а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89812" y="2389495"/>
            <a:ext cx="3490123" cy="12157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 smtClean="0">
                <a:solidFill>
                  <a:prstClr val="white"/>
                </a:solidFill>
              </a:rPr>
              <a:t>НОД(</a:t>
            </a:r>
            <a:r>
              <a:rPr lang="en-US" sz="3000" dirty="0" smtClean="0">
                <a:solidFill>
                  <a:prstClr val="white"/>
                </a:solidFill>
              </a:rPr>
              <a:t>10, 10</a:t>
            </a:r>
            <a:r>
              <a:rPr lang="bg-BG" sz="3000" dirty="0" smtClean="0">
                <a:solidFill>
                  <a:prstClr val="white"/>
                </a:solidFill>
              </a:rPr>
              <a:t>)</a:t>
            </a:r>
            <a:r>
              <a:rPr lang="en-US" sz="3000" dirty="0" smtClean="0">
                <a:solidFill>
                  <a:prstClr val="white"/>
                </a:solidFill>
              </a:rPr>
              <a:t> </a:t>
            </a:r>
            <a:r>
              <a:rPr lang="en-US" sz="3000" dirty="0">
                <a:solidFill>
                  <a:prstClr val="white"/>
                </a:solidFill>
              </a:rPr>
              <a:t>= </a:t>
            </a:r>
            <a:r>
              <a:rPr lang="bg-BG" sz="3000" dirty="0" smtClean="0">
                <a:solidFill>
                  <a:prstClr val="white"/>
                </a:solidFill>
              </a:rPr>
              <a:t>1</a:t>
            </a:r>
            <a:r>
              <a:rPr lang="en-US" sz="3000" dirty="0" smtClean="0">
                <a:solidFill>
                  <a:prstClr val="white"/>
                </a:solidFill>
              </a:rPr>
              <a:t>0</a:t>
            </a:r>
          </a:p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 smtClean="0">
                <a:solidFill>
                  <a:prstClr val="white"/>
                </a:solidFill>
              </a:rPr>
              <a:t>НОД(</a:t>
            </a:r>
            <a:r>
              <a:rPr lang="en-US" sz="3000" dirty="0" smtClean="0">
                <a:solidFill>
                  <a:prstClr val="white"/>
                </a:solidFill>
              </a:rPr>
              <a:t>100, 88</a:t>
            </a:r>
            <a:r>
              <a:rPr lang="bg-BG" sz="3000" dirty="0" smtClean="0">
                <a:solidFill>
                  <a:prstClr val="white"/>
                </a:solidFill>
              </a:rPr>
              <a:t>) = </a:t>
            </a:r>
            <a:r>
              <a:rPr lang="en-US" sz="3000" dirty="0" smtClean="0">
                <a:solidFill>
                  <a:prstClr val="white"/>
                </a:solidFill>
              </a:rPr>
              <a:t>4</a:t>
            </a:r>
            <a:endParaRPr lang="bg-BG" sz="3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09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Да се въведат цели числа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dirty="0" smtClean="0"/>
              <a:t> </a:t>
            </a:r>
            <a:r>
              <a:rPr lang="bg-BG" dirty="0" smtClean="0"/>
              <a:t>и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bg-BG" dirty="0" smtClean="0"/>
              <a:t> и да се намери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НОД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Алгоритъм на Евклид за НОД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1991749"/>
            <a:ext cx="10366376" cy="395185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= int(input())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!= 0:</a:t>
            </a: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oldB 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%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oldB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print('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GCD =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judge.softuni.bg/Contests/Practice/Index/492#6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146" name="Picture 2" descr="http://www.hisschemoller.com/wp-content/uploads/2011/01/euclid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786" y="2971800"/>
            <a:ext cx="2297151" cy="2767652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87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"/>
          <a:srcRect l="5883" t="9229" r="6685" b="9229"/>
          <a:stretch/>
        </p:blipFill>
        <p:spPr>
          <a:xfrm>
            <a:off x="2762534" y="1600200"/>
            <a:ext cx="6622126" cy="3564254"/>
          </a:xfrm>
          <a:prstGeom prst="roundRect">
            <a:avLst>
              <a:gd name="adj" fmla="val 3432"/>
            </a:avLst>
          </a:prstGeom>
          <a:effectLst>
            <a:softEdge rad="127000"/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4214" y="5504000"/>
            <a:ext cx="10820398" cy="820600"/>
          </a:xfrm>
        </p:spPr>
        <p:txBody>
          <a:bodyPr/>
          <a:lstStyle/>
          <a:p>
            <a:r>
              <a:rPr lang="bg-BG" dirty="0" smtClean="0"/>
              <a:t>Безкрайни цикли и оператор </a:t>
            </a:r>
            <a:r>
              <a:rPr lang="en-US" dirty="0" smtClean="0">
                <a:latin typeface="Consolas" panose="020B0609020204030204" pitchFamily="49" charset="0"/>
              </a:rPr>
              <a:t>break</a:t>
            </a:r>
            <a:endParaRPr lang="en-US" dirty="0">
              <a:latin typeface="Consolas" panose="020B0609020204030204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192963" y="1733223"/>
            <a:ext cx="2193746" cy="2193746"/>
            <a:chOff x="7740739" y="1887573"/>
            <a:chExt cx="2193746" cy="2193746"/>
          </a:xfrm>
        </p:grpSpPr>
        <p:pic>
          <p:nvPicPr>
            <p:cNvPr id="2058" name="Picture 10" descr="https://cdn3.iconfinder.com/data/icons/UltimateGnome/256x256/actions/go-jum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509691">
              <a:off x="7740739" y="1887573"/>
              <a:ext cx="2193746" cy="2193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 rot="937806">
              <a:off x="8184463" y="2237096"/>
              <a:ext cx="1170513" cy="381000"/>
            </a:xfrm>
            <a:prstGeom prst="rect">
              <a:avLst/>
            </a:prstGeom>
            <a:noFill/>
          </p:spPr>
          <p:txBody>
            <a:bodyPr wrap="none" rtlCol="0">
              <a:prstTxWarp prst="textChevron">
                <a:avLst/>
              </a:prstTxWarp>
              <a:spAutoFit/>
            </a:bodyPr>
            <a:lstStyle/>
            <a:p>
              <a:r>
                <a:rPr lang="en-US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break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 rot="2657645">
            <a:off x="4765364" y="3120717"/>
            <a:ext cx="2685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800" b="1" dirty="0" smtClean="0">
                <a:solidFill>
                  <a:schemeClr val="accent6">
                    <a:lumMod val="50000"/>
                  </a:schemeClr>
                </a:solidFill>
              </a:rPr>
              <a:t>безкраен цикъл</a:t>
            </a:r>
            <a:endParaRPr lang="en-US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7" name="Picture 10" descr="https://cdn3.iconfinder.com/data/icons/UltimateGnome/256x256/actions/go-jum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9882" flipH="1">
            <a:off x="1535629" y="2077885"/>
            <a:ext cx="2441854" cy="219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 rot="20486230">
            <a:off x="2190946" y="2313153"/>
            <a:ext cx="1203749" cy="466362"/>
          </a:xfrm>
          <a:prstGeom prst="rect">
            <a:avLst/>
          </a:prstGeom>
          <a:noFill/>
        </p:spPr>
        <p:txBody>
          <a:bodyPr wrap="none" rtlCol="0">
            <a:prstTxWarp prst="textChevron">
              <a:avLst/>
            </a:prstTxWarp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break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832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Безкраен цикъл </a:t>
            </a:r>
            <a:r>
              <a:rPr lang="bg-BG" dirty="0" smtClean="0"/>
              <a:t>е когато повтаряме нещо до безкрайност: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Безкраен цикъл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2005382"/>
            <a:ext cx="10366376" cy="10402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True: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print('Infinite loop')</a:t>
            </a:r>
          </a:p>
        </p:txBody>
      </p:sp>
      <p:pic>
        <p:nvPicPr>
          <p:cNvPr id="5122" name="Picture 2" descr="http://www.infiniteimpactmsu.com/s/811/images/editor/infinite_impact/infinite-impact-icon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2" y="3211932"/>
            <a:ext cx="6099176" cy="328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05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0413" y="1066800"/>
                <a:ext cx="11804822" cy="5570355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bg-BG" sz="3200" dirty="0" smtClean="0"/>
                  <a:t>Едно число </a:t>
                </a:r>
                <a:r>
                  <a:rPr lang="en-US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sz="3200" dirty="0" smtClean="0"/>
                  <a:t> </a:t>
                </a:r>
                <a:r>
                  <a:rPr lang="bg-BG" sz="3200" dirty="0" smtClean="0"/>
                  <a:t>е </a:t>
                </a:r>
                <a:r>
                  <a:rPr lang="bg-BG" sz="3200" dirty="0" smtClean="0">
                    <a:solidFill>
                      <a:schemeClr val="tx2">
                        <a:lumMod val="75000"/>
                      </a:schemeClr>
                    </a:solidFill>
                  </a:rPr>
                  <a:t>просто</a:t>
                </a:r>
                <a:r>
                  <a:rPr lang="bg-BG" sz="3200" dirty="0" smtClean="0"/>
                  <a:t>, ако се дели единствено на </a:t>
                </a:r>
                <a:r>
                  <a:rPr lang="bg-BG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bg-BG" sz="3200" dirty="0" smtClean="0"/>
                  <a:t> и </a:t>
                </a:r>
                <a:r>
                  <a:rPr lang="en-US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bg-BG" sz="3000" dirty="0" smtClean="0"/>
                  <a:t>Прости числа: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2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3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5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7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11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13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17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19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23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29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31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37</a:t>
                </a:r>
                <a:r>
                  <a:rPr lang="bg-BG" sz="3000" dirty="0" smtClean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41</a:t>
                </a:r>
                <a:r>
                  <a:rPr lang="bg-BG" sz="3000" dirty="0" smtClean="0"/>
                  <a:t>,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43</a:t>
                </a:r>
                <a:r>
                  <a:rPr lang="bg-BG" sz="3000" dirty="0" smtClean="0"/>
                  <a:t>, …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bg-BG" sz="3000" dirty="0" smtClean="0"/>
                  <a:t>Непрости (композитни) числа: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10</a:t>
                </a:r>
                <a:r>
                  <a:rPr lang="bg-BG" sz="3000" dirty="0"/>
                  <a:t> = 2 * 5,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21 </a:t>
                </a:r>
                <a:r>
                  <a:rPr lang="bg-BG" sz="3000" dirty="0" smtClean="0"/>
                  <a:t>= 3 </a:t>
                </a:r>
                <a:r>
                  <a:rPr lang="bg-BG" sz="3000" dirty="0"/>
                  <a:t>* </a:t>
                </a:r>
                <a:r>
                  <a:rPr lang="bg-BG" sz="3000" dirty="0" smtClean="0"/>
                  <a:t>7,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143</a:t>
                </a:r>
                <a:r>
                  <a:rPr lang="bg-BG" sz="3000" dirty="0" smtClean="0"/>
                  <a:t> = 13 * 11</a:t>
                </a:r>
              </a:p>
              <a:p>
                <a:pPr>
                  <a:lnSpc>
                    <a:spcPct val="110000"/>
                  </a:lnSpc>
                </a:pPr>
                <a:r>
                  <a:rPr lang="bg-BG" sz="3200" dirty="0" smtClean="0"/>
                  <a:t>Едно число </a:t>
                </a:r>
                <a:r>
                  <a:rPr lang="en-US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sz="3200" dirty="0" smtClean="0"/>
                  <a:t> </a:t>
                </a:r>
                <a:r>
                  <a:rPr lang="bg-BG" sz="3200" dirty="0" smtClean="0"/>
                  <a:t>е просто, ако не се дели</a:t>
                </a:r>
                <a:r>
                  <a:rPr lang="en-US" sz="3200" dirty="0" smtClean="0"/>
                  <a:t> </a:t>
                </a:r>
                <a:r>
                  <a:rPr lang="bg-BG" sz="3200" dirty="0" smtClean="0"/>
                  <a:t>на число между </a:t>
                </a:r>
                <a:r>
                  <a:rPr lang="bg-BG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bg-BG" sz="3200" dirty="0" smtClean="0"/>
                  <a:t> и</a:t>
                </a:r>
                <a:r>
                  <a:rPr lang="en-US" sz="3200" dirty="0" smtClean="0"/>
                  <a:t> </a:t>
                </a:r>
                <a:r>
                  <a:rPr lang="en-US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n-1</a:t>
                </a:r>
                <a:endParaRPr lang="en-US" sz="3200" b="1" dirty="0" smtClean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bg-BG" sz="3200" dirty="0" smtClean="0"/>
                  <a:t>Алгоритъм за проверка дали число е </a:t>
                </a:r>
                <a:r>
                  <a:rPr lang="bg-BG" sz="3200" dirty="0" smtClean="0">
                    <a:solidFill>
                      <a:schemeClr val="tx2">
                        <a:lumMod val="75000"/>
                      </a:schemeClr>
                    </a:solidFill>
                  </a:rPr>
                  <a:t>просто</a:t>
                </a:r>
                <a:r>
                  <a:rPr lang="bg-BG" sz="3200" dirty="0" smtClean="0"/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bg-BG" sz="3000" dirty="0"/>
                  <a:t>Проверяваме дали </a:t>
                </a:r>
                <a:r>
                  <a:rPr lang="en-US" sz="30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sz="3000" b="1" dirty="0">
                    <a:solidFill>
                      <a:schemeClr val="tx2">
                        <a:lumMod val="75000"/>
                      </a:schemeClr>
                    </a:solidFill>
                  </a:rPr>
                  <a:t> </a:t>
                </a:r>
                <a:r>
                  <a:rPr lang="bg-BG" sz="3000" dirty="0"/>
                  <a:t>се дели на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2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3</a:t>
                </a:r>
                <a:r>
                  <a:rPr lang="bg-BG" sz="3000" dirty="0"/>
                  <a:t>, …, </a:t>
                </a:r>
                <a:r>
                  <a:rPr lang="en-US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n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-1</a:t>
                </a:r>
                <a:endParaRPr lang="bg-BG" sz="3000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pPr marL="609494" lvl="2" indent="-304747">
                  <a:lnSpc>
                    <a:spcPct val="110000"/>
                  </a:lnSpc>
                  <a:buClr>
                    <a:srgbClr val="F2B254"/>
                  </a:buClr>
                  <a:buSzPct val="100000"/>
                </a:pPr>
                <a:r>
                  <a:rPr lang="bg-BG" dirty="0" smtClean="0"/>
                  <a:t>Ако се раздели, значи е композитно</a:t>
                </a:r>
              </a:p>
              <a:p>
                <a:pPr marL="609494" lvl="2" indent="-304747">
                  <a:lnSpc>
                    <a:spcPct val="110000"/>
                  </a:lnSpc>
                  <a:buClr>
                    <a:srgbClr val="F2B254"/>
                  </a:buClr>
                  <a:buSzPct val="100000"/>
                </a:pPr>
                <a:r>
                  <a:rPr lang="bg-BG" dirty="0" smtClean="0"/>
                  <a:t>Ако не се раздели, значи е просто</a:t>
                </a:r>
                <a:endParaRPr lang="en-US" dirty="0" smtClean="0"/>
              </a:p>
              <a:p>
                <a:pPr marL="304747" lvl="1" indent="-304747">
                  <a:lnSpc>
                    <a:spcPct val="110000"/>
                  </a:lnSpc>
                  <a:buClr>
                    <a:srgbClr val="F2B254"/>
                  </a:buClr>
                  <a:buSzPct val="100000"/>
                </a:pPr>
                <a:r>
                  <a:rPr lang="bg-BG" dirty="0" smtClean="0"/>
                  <a:t>Оптимизация: вместо до </a:t>
                </a: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</a:rPr>
                  <a:t>n-1</a:t>
                </a:r>
                <a:r>
                  <a:rPr lang="en-US" dirty="0" smtClean="0"/>
                  <a:t> </a:t>
                </a:r>
                <a:r>
                  <a:rPr lang="bg-BG" dirty="0" smtClean="0"/>
                  <a:t>да се проверяват делители до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1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rad>
                  </m:oMath>
                </a14:m>
                <a:endParaRPr lang="en-US" b="1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413" y="1066800"/>
                <a:ext cx="11804822" cy="5570355"/>
              </a:xfrm>
              <a:blipFill>
                <a:blip r:embed="rId2"/>
                <a:stretch>
                  <a:fillRect l="-1033" t="-1641" b="-3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Прости числа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169" y="3772557"/>
            <a:ext cx="2385443" cy="208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9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900" dirty="0" smtClean="0"/>
              <a:t>Проверка за просто число. Оператор </a:t>
            </a:r>
            <a:r>
              <a:rPr lang="en-US" sz="3900" dirty="0"/>
              <a:t>break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1224" y="1395616"/>
            <a:ext cx="10366376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prime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2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i*i &lt;= n: 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 i ==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0: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prime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alse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 +=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judge.softuni.bg/Contests/Practice/Index/492#9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246812" y="4282822"/>
            <a:ext cx="4294496" cy="704249"/>
          </a:xfrm>
          <a:prstGeom prst="wedgeRoundRectCallout">
            <a:avLst>
              <a:gd name="adj1" fmla="val -119073"/>
              <a:gd name="adj2" fmla="val 224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break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излиза от цикъла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cxnSp>
        <p:nvCxnSpPr>
          <p:cNvPr id="10" name="Elbow Connector 9"/>
          <p:cNvCxnSpPr/>
          <p:nvPr/>
        </p:nvCxnSpPr>
        <p:spPr>
          <a:xfrm rot="10800000" flipV="1">
            <a:off x="760412" y="4816222"/>
            <a:ext cx="1295400" cy="1066800"/>
          </a:xfrm>
          <a:prstGeom prst="bentConnector3">
            <a:avLst>
              <a:gd name="adj1" fmla="val 148824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060" y="1821191"/>
            <a:ext cx="2432515" cy="199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7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 smtClean="0"/>
              <a:t>Да се напише програма, която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въвежда четно число</a:t>
            </a:r>
          </a:p>
          <a:p>
            <a:pPr lvl="1"/>
            <a:r>
              <a:rPr lang="bg-BG" sz="3000" dirty="0" smtClean="0"/>
              <a:t>При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невалидно число </a:t>
            </a:r>
            <a:r>
              <a:rPr lang="bg-BG" sz="3000" dirty="0" smtClean="0"/>
              <a:t>да връща към повторно въвеждане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Оператор </a:t>
            </a:r>
            <a:r>
              <a:rPr lang="en-US" dirty="0" smtClean="0"/>
              <a:t>break </a:t>
            </a:r>
            <a:r>
              <a:rPr lang="bg-BG" dirty="0" smtClean="0"/>
              <a:t>в безкраен цикъл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2188" y="2543616"/>
            <a:ext cx="10207624" cy="32131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True: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('Enter even number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'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n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 2 ==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0: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 #</a:t>
            </a:r>
            <a:r>
              <a:rPr lang="en-US" sz="26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even number </a:t>
            </a:r>
            <a:r>
              <a:rPr lang="bg-BG" sz="26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-&gt; </a:t>
            </a:r>
            <a:r>
              <a:rPr lang="en-US" sz="26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exit from the loop</a:t>
            </a:r>
            <a:endParaRPr lang="en-US" sz="26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print('The number is not even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.')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print('Even number entered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:',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9261617" y="2636037"/>
            <a:ext cx="2216908" cy="1288800"/>
            <a:chOff x="9094190" y="2597400"/>
            <a:chExt cx="2216908" cy="1288800"/>
          </a:xfrm>
        </p:grpSpPr>
        <p:pic>
          <p:nvPicPr>
            <p:cNvPr id="7" name="Picture 2" descr="http://www.infiniteimpactmsu.com/s/811/images/editor/infinite_impact/infinite-impact-icon-0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4190" y="2970223"/>
              <a:ext cx="1698540" cy="915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5891" y="2597400"/>
              <a:ext cx="1165207" cy="957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539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Съдържание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88815" y="1841016"/>
            <a:ext cx="7808997" cy="4066333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bg-BG" dirty="0"/>
              <a:t>По-сложни конструкции за цикъл:</a:t>
            </a:r>
            <a:endParaRPr lang="en-US" dirty="0"/>
          </a:p>
          <a:p>
            <a:pPr lvl="1"/>
            <a:r>
              <a:rPr lang="bg-BG" dirty="0" smtClean="0"/>
              <a:t>цикъл </a:t>
            </a:r>
            <a:r>
              <a:rPr lang="bg-BG" dirty="0"/>
              <a:t>със </a:t>
            </a:r>
            <a:r>
              <a:rPr lang="bg-BG" dirty="0" smtClean="0"/>
              <a:t>стъпка</a:t>
            </a:r>
          </a:p>
          <a:p>
            <a:pPr lvl="1"/>
            <a:r>
              <a:rPr lang="bg-BG" dirty="0" smtClean="0"/>
              <a:t>цикъл с намаляваща стъпка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dirty="0"/>
              <a:t> </a:t>
            </a:r>
            <a:r>
              <a:rPr lang="bg-BG" dirty="0" smtClean="0"/>
              <a:t>цикъл</a:t>
            </a:r>
            <a:endParaRPr lang="en-US" dirty="0" smtClean="0"/>
          </a:p>
          <a:p>
            <a:pPr lvl="1"/>
            <a:r>
              <a:rPr lang="bg-BG" dirty="0" smtClean="0"/>
              <a:t>безкраен цикъл и оператор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break</a:t>
            </a:r>
          </a:p>
          <a:p>
            <a:pPr lvl="1"/>
            <a:r>
              <a:rPr lang="bg-BG" dirty="0" smtClean="0"/>
              <a:t>оператор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continue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0"/>
            <a:r>
              <a:rPr lang="bg-BG" dirty="0"/>
              <a:t>По-сложни задачи с вложени </a:t>
            </a:r>
            <a:r>
              <a:rPr lang="bg-BG" dirty="0" smtClean="0"/>
              <a:t>цикли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770812" y="1243633"/>
            <a:ext cx="3827607" cy="4928567"/>
            <a:chOff x="7860965" y="1217225"/>
            <a:chExt cx="3827607" cy="492856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60965" y="1549758"/>
              <a:ext cx="3564398" cy="4596034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9766411" y="1217225"/>
              <a:ext cx="1922161" cy="1678375"/>
              <a:chOff x="7558418" y="2564463"/>
              <a:chExt cx="4019280" cy="364408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58418" y="3391125"/>
                <a:ext cx="3737958" cy="2817424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48827" y="2564463"/>
                <a:ext cx="1728871" cy="1686705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Справяне с грешни числа: </a:t>
            </a:r>
            <a:r>
              <a:rPr lang="en-US" dirty="0" smtClean="0">
                <a:latin typeface="Consolas" panose="020B0609020204030204" pitchFamily="49" charset="0"/>
              </a:rPr>
              <a:t>try</a:t>
            </a:r>
            <a:r>
              <a:rPr lang="en-US" dirty="0" smtClean="0"/>
              <a:t> … </a:t>
            </a:r>
            <a:r>
              <a:rPr lang="en-US" dirty="0" smtClean="0">
                <a:latin typeface="Consolas" panose="020B0609020204030204" pitchFamily="49" charset="0"/>
              </a:rPr>
              <a:t>except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3588" y="1117242"/>
            <a:ext cx="10664824" cy="50906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True: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print('Enter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 number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' 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end='')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int(input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except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print('Invalid number')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continue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 % 2 == 0: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print('The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is not even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.')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('Even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entered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:',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n)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6900551" y="3323216"/>
            <a:ext cx="5105400" cy="970739"/>
          </a:xfrm>
          <a:prstGeom prst="wedgeRoundRectCallout">
            <a:avLst>
              <a:gd name="adj1" fmla="val -57561"/>
              <a:gd name="adj2" fmla="val -1109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int(…)</a:t>
            </a:r>
            <a:r>
              <a:rPr lang="en-US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гръмне, ще се изпълни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except </a:t>
            </a:r>
            <a:r>
              <a:rPr lang="bg-BG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блокът</a:t>
            </a:r>
            <a:endParaRPr lang="bg-BG" sz="2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0412" y="6167735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judge.softuni.bg/Contests/Practice/Index/492#10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765" y="1943131"/>
            <a:ext cx="1871647" cy="146011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259" y="4381293"/>
            <a:ext cx="1225554" cy="1220032"/>
          </a:xfrm>
          <a:prstGeom prst="rect">
            <a:avLst/>
          </a:prstGeom>
        </p:spPr>
      </p:pic>
      <p:cxnSp>
        <p:nvCxnSpPr>
          <p:cNvPr id="8" name="Право съединение 7"/>
          <p:cNvCxnSpPr/>
          <p:nvPr/>
        </p:nvCxnSpPr>
        <p:spPr>
          <a:xfrm flipH="1">
            <a:off x="989012" y="4191000"/>
            <a:ext cx="9906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9"/>
          <p:cNvCxnSpPr/>
          <p:nvPr/>
        </p:nvCxnSpPr>
        <p:spPr>
          <a:xfrm rot="16200000" flipV="1">
            <a:off x="371477" y="2582864"/>
            <a:ext cx="2247869" cy="968403"/>
          </a:xfrm>
          <a:prstGeom prst="bentConnector3">
            <a:avLst>
              <a:gd name="adj1" fmla="val -558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76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4" y="5427800"/>
            <a:ext cx="10363198" cy="820600"/>
          </a:xfrm>
        </p:spPr>
        <p:txBody>
          <a:bodyPr/>
          <a:lstStyle/>
          <a:p>
            <a:r>
              <a:rPr lang="bg-BG" dirty="0" smtClean="0"/>
              <a:t>Задачи с цикли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884612" y="1236800"/>
            <a:ext cx="5333998" cy="373089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026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9535824" y="2780711"/>
              <a:ext cx="960817" cy="53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4800" b="1" dirty="0" smtClean="0"/>
                <a:t>цикли</a:t>
              </a:r>
              <a:endParaRPr lang="en-US" sz="4800" b="1" dirty="0"/>
            </a:p>
          </p:txBody>
        </p:sp>
      </p:grpSp>
      <p:pic>
        <p:nvPicPr>
          <p:cNvPr id="2052" name="Picture 4" descr="http://migrare.com/wp-content/uploads/2014/11/operations-ico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2273335"/>
            <a:ext cx="3124200" cy="209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8837612" y="1693951"/>
            <a:ext cx="2359356" cy="2816596"/>
            <a:chOff x="8837612" y="1693951"/>
            <a:chExt cx="2359356" cy="28165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37612" y="1693951"/>
              <a:ext cx="2359356" cy="2816596"/>
            </a:xfrm>
            <a:prstGeom prst="rect">
              <a:avLst/>
            </a:prstGeom>
          </p:spPr>
        </p:pic>
        <p:pic>
          <p:nvPicPr>
            <p:cNvPr id="2054" name="Picture 6" descr="http://www.trisotech.com/wp-content/uploads/icon-process-26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5522" y="2119952"/>
              <a:ext cx="1334848" cy="1026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6622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Числата на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Фибоначи</a:t>
            </a:r>
            <a:r>
              <a:rPr lang="bg-BG" dirty="0" smtClean="0"/>
              <a:t> са следните: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13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21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34</a:t>
            </a:r>
            <a:r>
              <a:rPr lang="en-US" dirty="0" smtClean="0"/>
              <a:t>, …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F</a:t>
            </a:r>
            <a:r>
              <a:rPr lang="en-US" sz="3600" baseline="-25000" noProof="1" smtClean="0"/>
              <a:t>0</a:t>
            </a:r>
            <a:r>
              <a:rPr lang="en-US" noProof="1" smtClean="0"/>
              <a:t> = 1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F</a:t>
            </a:r>
            <a:r>
              <a:rPr lang="en-US" sz="3600" baseline="-25000" noProof="1" smtClean="0"/>
              <a:t>1</a:t>
            </a:r>
            <a:r>
              <a:rPr lang="en-US" noProof="1" smtClean="0"/>
              <a:t> = 1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F</a:t>
            </a:r>
            <a:r>
              <a:rPr lang="en-US" sz="3600" baseline="-25000" noProof="1" smtClean="0"/>
              <a:t>n</a:t>
            </a:r>
            <a:r>
              <a:rPr lang="en-US" noProof="1" smtClean="0"/>
              <a:t> = F</a:t>
            </a:r>
            <a:r>
              <a:rPr lang="en-US" sz="3600" baseline="-25000" noProof="1" smtClean="0"/>
              <a:t>n-1</a:t>
            </a:r>
            <a:r>
              <a:rPr lang="en-US" noProof="1" smtClean="0"/>
              <a:t> + F</a:t>
            </a:r>
            <a:r>
              <a:rPr lang="en-US" sz="3600" baseline="-25000" noProof="1" smtClean="0"/>
              <a:t>n-2</a:t>
            </a:r>
            <a:endParaRPr lang="en-US" sz="3600" baseline="-250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Числа на Фибоначи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6111" y="3781520"/>
            <a:ext cx="4078302" cy="231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200" dirty="0" smtClean="0">
                <a:solidFill>
                  <a:prstClr val="white"/>
                </a:solidFill>
              </a:rPr>
              <a:t>Пример: </a:t>
            </a:r>
            <a:r>
              <a:rPr lang="en-US" sz="3200" dirty="0" smtClean="0">
                <a:solidFill>
                  <a:prstClr val="white"/>
                </a:solidFill>
              </a:rPr>
              <a:t>F(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15</a:t>
            </a:r>
            <a:r>
              <a:rPr lang="en-US" sz="3200" dirty="0" smtClean="0">
                <a:solidFill>
                  <a:prstClr val="white"/>
                </a:solidFill>
              </a:rPr>
              <a:t>) </a:t>
            </a:r>
            <a:r>
              <a:rPr lang="en-US" sz="3200" dirty="0">
                <a:solidFill>
                  <a:prstClr val="white"/>
                </a:solidFill>
              </a:rPr>
              <a:t>=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987</a:t>
            </a:r>
            <a:endParaRPr lang="bg-BG" sz="32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200" dirty="0" smtClean="0">
                <a:solidFill>
                  <a:prstClr val="white"/>
                </a:solidFill>
              </a:rPr>
              <a:t>Да се въведе </a:t>
            </a:r>
            <a:r>
              <a:rPr lang="en-US" sz="3200" b="1" dirty="0" smtClean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 smtClean="0">
                <a:solidFill>
                  <a:prstClr val="white"/>
                </a:solidFill>
              </a:rPr>
              <a:t> </a:t>
            </a:r>
            <a:r>
              <a:rPr lang="bg-BG" sz="3200" dirty="0">
                <a:solidFill>
                  <a:prstClr val="white"/>
                </a:solidFill>
              </a:rPr>
              <a:t>и </a:t>
            </a:r>
            <a:r>
              <a:rPr lang="bg-BG" sz="3200" dirty="0" smtClean="0">
                <a:solidFill>
                  <a:prstClr val="white"/>
                </a:solidFill>
              </a:rPr>
              <a:t>да се пресметне </a:t>
            </a:r>
            <a:r>
              <a:rPr lang="en-US" sz="3200" b="1" dirty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>
                <a:solidFill>
                  <a:prstClr val="white"/>
                </a:solidFill>
              </a:rPr>
              <a:t>-</a:t>
            </a:r>
            <a:r>
              <a:rPr lang="bg-BG" sz="3200" dirty="0">
                <a:solidFill>
                  <a:prstClr val="white"/>
                </a:solidFill>
              </a:rPr>
              <a:t>тото число на Фибоначи</a:t>
            </a:r>
            <a:endParaRPr lang="en-US" sz="3200" dirty="0">
              <a:solidFill>
                <a:prstClr val="white"/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432413" y="2006394"/>
            <a:ext cx="7148399" cy="36733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f0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f1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in range(n-1):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fNext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f0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f1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f0 =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f1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f1 =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fNext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print(f1)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0412" y="61722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judge.softuni.bg/Contests/Practice/Index/492#11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218" name="Picture 2" descr="https://encrypted-tbn2.gstatic.com/images?q=tbn:ANd9GcSpmKhMIjTyWTCKux2Zb70JWS-gvL6dYvJP1g1lPVZSD0oG4us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370" y="3885126"/>
            <a:ext cx="1654374" cy="189071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90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отпечатат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числата 1…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 пирамида </a:t>
            </a:r>
            <a:r>
              <a:rPr lang="bg-BG" dirty="0" smtClean="0"/>
              <a:t>като в примерите: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Пирамида от числа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7710" y="3301019"/>
            <a:ext cx="1447798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87710" y="2031620"/>
            <a:ext cx="144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7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1359208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527100" y="3301019"/>
            <a:ext cx="2020800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527100" y="2031620"/>
            <a:ext cx="20208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6385099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872404" y="3301019"/>
            <a:ext cx="2017799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872405" y="2031620"/>
            <a:ext cx="201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3728902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211117" y="3301019"/>
            <a:ext cx="3146783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13 14 15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211118" y="2031620"/>
            <a:ext cx="3146782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9622317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/>
          <p:nvPr/>
        </p:nvSpPr>
        <p:spPr>
          <a:xfrm>
            <a:off x="760412" y="611914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judge.softuni.bg/Contests/Practice/Index/492#12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9616" y="3417557"/>
            <a:ext cx="1042506" cy="10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Пирамида от </a:t>
            </a:r>
            <a:r>
              <a:rPr lang="bg-BG" dirty="0" smtClean="0"/>
              <a:t>числа – решение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1187065"/>
            <a:ext cx="10591800" cy="51337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in range(1, n+1):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col in range(row)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(col &gt;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0):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print(' '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end='')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print(num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end='')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+= 1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(num &gt; n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(num &gt; n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066212" y="3701589"/>
            <a:ext cx="2020800" cy="23944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</a:p>
        </p:txBody>
      </p:sp>
      <p:pic>
        <p:nvPicPr>
          <p:cNvPr id="7" name="Picture 4" descr="http://findicons.com/files/icons/2625/google_plus_interface_icons/128/pyram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012" y="1549728"/>
            <a:ext cx="1789200" cy="17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65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отпечатат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числата 1…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 таблица </a:t>
            </a:r>
            <a:r>
              <a:rPr lang="bg-BG" dirty="0" smtClean="0"/>
              <a:t>като в примерите: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Таблица с числа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26110" y="3301019"/>
            <a:ext cx="1447798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26110" y="2031620"/>
            <a:ext cx="144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7" name="Down Arrow 6"/>
          <p:cNvSpPr/>
          <p:nvPr/>
        </p:nvSpPr>
        <p:spPr>
          <a:xfrm>
            <a:off x="3797608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965500" y="3301019"/>
            <a:ext cx="2243712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800" b="1" noProof="1" smtClean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965500" y="2031620"/>
            <a:ext cx="2243712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8823499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310805" y="3301019"/>
            <a:ext cx="1850408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310805" y="2031620"/>
            <a:ext cx="1850407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sp>
        <p:nvSpPr>
          <p:cNvPr id="16" name="Down Arrow 15"/>
          <p:cNvSpPr/>
          <p:nvPr/>
        </p:nvSpPr>
        <p:spPr>
          <a:xfrm>
            <a:off x="6083607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0412" y="6144904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>
                <a:solidFill>
                  <a:prstClr val="white"/>
                </a:solidFill>
              </a:rPr>
              <a:t>Тестване на решението: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prstClr val="white"/>
                </a:solidFill>
                <a:hlinkClick r:id="rId2"/>
              </a:rPr>
              <a:t>judge.softuni.bg/Contests/Practice/Index/492#13</a:t>
            </a:r>
            <a:r>
              <a:rPr lang="en-US" dirty="0" smtClean="0">
                <a:solidFill>
                  <a:prstClr val="white"/>
                </a:solidFill>
              </a:rPr>
              <a:t> 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1141412" y="3301019"/>
            <a:ext cx="1447801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1141412" y="2031620"/>
            <a:ext cx="1447801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41" name="Down Arrow 40"/>
          <p:cNvSpPr/>
          <p:nvPr/>
        </p:nvSpPr>
        <p:spPr>
          <a:xfrm>
            <a:off x="1712911" y="2801095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pic>
        <p:nvPicPr>
          <p:cNvPr id="11266" name="Picture 2" descr="https://revelsystems.com/wp-content/uploads/2013/07/pos-feat-matrix-inventory-300x3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33" y="4615292"/>
            <a:ext cx="1607350" cy="160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1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Таблица с числа – решение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1187065"/>
            <a:ext cx="10591800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in range(n):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col in range(n):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num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row + col +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num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2 * n -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print(str(num)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 '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end='')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print()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943221" y="3210866"/>
            <a:ext cx="2167512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800" b="1" noProof="1" smtClean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34741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</a:t>
            </a:r>
            <a:r>
              <a:rPr lang="bg-BG" dirty="0" smtClean="0"/>
              <a:t>(</a:t>
            </a:r>
            <a:r>
              <a:rPr lang="bg-BG" noProof="1" smtClean="0"/>
              <a:t>лаб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12813" y="4887533"/>
            <a:ext cx="10363200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 smtClean="0"/>
              <a:t>По-сложни задачи с цикли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884612" y="868896"/>
            <a:ext cx="5333998" cy="373089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7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9535824" y="2780711"/>
              <a:ext cx="960817" cy="53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4800" b="1" dirty="0" smtClean="0"/>
                <a:t>цикли</a:t>
              </a:r>
              <a:endParaRPr lang="en-US" sz="4800" b="1" dirty="0"/>
            </a:p>
          </p:txBody>
        </p:sp>
      </p:grpSp>
      <p:pic>
        <p:nvPicPr>
          <p:cNvPr id="19" name="Picture 4" descr="http://migrare.com/wp-content/uploads/2014/11/operations-ico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905431"/>
            <a:ext cx="3124200" cy="209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8837612" y="1326047"/>
            <a:ext cx="2359356" cy="2816596"/>
            <a:chOff x="8837612" y="1693951"/>
            <a:chExt cx="2359356" cy="281659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37612" y="1693951"/>
              <a:ext cx="2359356" cy="2816596"/>
            </a:xfrm>
            <a:prstGeom prst="rect">
              <a:avLst/>
            </a:prstGeom>
          </p:spPr>
        </p:pic>
        <p:pic>
          <p:nvPicPr>
            <p:cNvPr id="22" name="Picture 6" descr="http://www.trisotech.com/wp-content/uploads/icon-process-26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5522" y="2119952"/>
              <a:ext cx="1334848" cy="1026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3093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815" y="877802"/>
            <a:ext cx="8113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Можем да ползваме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3200" dirty="0" smtClean="0"/>
              <a:t>-</a:t>
            </a:r>
            <a:r>
              <a:rPr lang="bg-BG" sz="3200" dirty="0" smtClean="0"/>
              <a:t>цикли със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стъпка</a:t>
            </a:r>
            <a:r>
              <a:rPr lang="bg-BG" sz="3200" dirty="0" smtClean="0"/>
              <a:t>:</a:t>
            </a:r>
            <a:endParaRPr lang="en-US" sz="3200" dirty="0" smtClean="0"/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bg-BG" sz="3200" dirty="0" smtClean="0"/>
              <a:t>Цикл</a:t>
            </a:r>
            <a:r>
              <a:rPr lang="bg-BG" sz="3200" dirty="0"/>
              <a:t>и</a:t>
            </a:r>
            <a:r>
              <a:rPr lang="en-US" sz="3200" dirty="0" smtClean="0"/>
              <a:t>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3200" dirty="0" smtClean="0"/>
              <a:t> </a:t>
            </a:r>
            <a:r>
              <a:rPr lang="bg-BG" sz="3200" dirty="0" smtClean="0"/>
              <a:t>повтаря докато</a:t>
            </a:r>
            <a:br>
              <a:rPr lang="bg-BG" sz="3200" dirty="0" smtClean="0"/>
            </a:br>
            <a:r>
              <a:rPr lang="bg-BG" sz="3200" dirty="0" smtClean="0"/>
              <a:t>е в сила дадено условие: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Какво научихме днес?</a:t>
            </a:r>
            <a:endParaRPr lang="en-US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60412" y="1579454"/>
            <a:ext cx="6885636" cy="11264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 in range(1, n+1,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):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print(i)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091349" y="1981200"/>
            <a:ext cx="3413263" cy="3657600"/>
            <a:chOff x="8091349" y="1981200"/>
            <a:chExt cx="3413263" cy="3657600"/>
          </a:xfrm>
        </p:grpSpPr>
        <p:pic>
          <p:nvPicPr>
            <p:cNvPr id="7" name="Picture 2" descr="C:\Users\Ivan\Desktop\elements_presentations\summary_pic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1349" y="3106618"/>
              <a:ext cx="3413263" cy="2532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1804" y="1981200"/>
              <a:ext cx="1926608" cy="142711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58527">
              <a:off x="8169433" y="1984082"/>
              <a:ext cx="1177151" cy="108696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</p:pic>
      </p:grp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760412" y="4139833"/>
            <a:ext cx="6885636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3000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pt-BR" sz="3000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pt-BR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&lt;= </a:t>
            </a:r>
            <a:r>
              <a:rPr lang="pt-BR" sz="3000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num += 1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95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815" y="877802"/>
            <a:ext cx="8113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 smtClean="0"/>
              <a:t>Можем да ползваме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break</a:t>
            </a:r>
            <a:r>
              <a:rPr lang="bg-BG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bg-BG" sz="3000" dirty="0" smtClean="0"/>
              <a:t>за да спрем цикъл;</a:t>
            </a:r>
            <a:endParaRPr lang="en-US" sz="3000" dirty="0" smtClean="0"/>
          </a:p>
          <a:p>
            <a:pPr>
              <a:lnSpc>
                <a:spcPct val="100000"/>
              </a:lnSpc>
            </a:pPr>
            <a:r>
              <a:rPr lang="bg-BG" sz="3000" dirty="0" smtClean="0"/>
              <a:t>Можем да ползваме </a:t>
            </a:r>
            <a:r>
              <a:rPr lang="fr-FR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continue</a:t>
            </a:r>
            <a:r>
              <a:rPr lang="bg-BG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bg-BG" sz="3000" dirty="0" smtClean="0"/>
              <a:t>за </a:t>
            </a:r>
            <a:r>
              <a:rPr lang="bg-BG" sz="3000" dirty="0"/>
              <a:t>да </a:t>
            </a:r>
            <a:r>
              <a:rPr lang="bg-BG" sz="3000" dirty="0" smtClean="0"/>
              <a:t>отидем в следващата итерация на цикъл</a:t>
            </a:r>
            <a:r>
              <a:rPr lang="bg-BG" sz="3000" dirty="0"/>
              <a:t>:</a:t>
            </a:r>
            <a:endParaRPr lang="en-US" sz="3000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Какво научихме днес?</a:t>
            </a:r>
            <a:endParaRPr lang="en-US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606118" y="3106618"/>
            <a:ext cx="6885636" cy="36379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1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True: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 &gt;= 10: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endParaRPr lang="bg-BG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fr-FR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% 2 == 0: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continue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print(num)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num += 1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091349" y="1981200"/>
            <a:ext cx="3413263" cy="3657600"/>
            <a:chOff x="8091349" y="1981200"/>
            <a:chExt cx="3413263" cy="3657600"/>
          </a:xfrm>
        </p:grpSpPr>
        <p:pic>
          <p:nvPicPr>
            <p:cNvPr id="7" name="Picture 2" descr="C:\Users\Ivan\Desktop\elements_presentations\summary_pic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1349" y="3106618"/>
              <a:ext cx="3413263" cy="2532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1804" y="1981200"/>
              <a:ext cx="1926608" cy="142711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58527">
              <a:off x="8169433" y="1984082"/>
              <a:ext cx="1177151" cy="108696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152303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780637"/>
            <a:ext cx="10363200" cy="820600"/>
          </a:xfrm>
        </p:spPr>
        <p:txBody>
          <a:bodyPr/>
          <a:lstStyle/>
          <a:p>
            <a:r>
              <a:rPr lang="bg-BG" smtClean="0"/>
              <a:t>Цикл</a:t>
            </a:r>
            <a:r>
              <a:rPr lang="bg-BG"/>
              <a:t>и</a:t>
            </a:r>
            <a:r>
              <a:rPr lang="bg-BG" smtClean="0"/>
              <a:t> </a:t>
            </a:r>
            <a:r>
              <a:rPr lang="bg-BG" dirty="0" smtClean="0"/>
              <a:t>със стъпка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51472"/>
            <a:ext cx="10363200" cy="719034"/>
          </a:xfrm>
        </p:spPr>
        <p:txBody>
          <a:bodyPr/>
          <a:lstStyle/>
          <a:p>
            <a:r>
              <a:rPr lang="bg-BG" dirty="0" smtClean="0"/>
              <a:t>Работа с по-сложни </a:t>
            </a:r>
            <a:r>
              <a:rPr lang="en-US" b="1" dirty="0" smtClean="0">
                <a:latin typeface="Consolas" panose="020B0609020204030204" pitchFamily="49" charset="0"/>
              </a:rPr>
              <a:t>for</a:t>
            </a:r>
            <a:r>
              <a:rPr lang="en-US" dirty="0" smtClean="0"/>
              <a:t>-</a:t>
            </a:r>
            <a:r>
              <a:rPr lang="bg-BG" dirty="0" smtClean="0"/>
              <a:t>цикли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65212" y="990600"/>
            <a:ext cx="3921940" cy="3389149"/>
            <a:chOff x="7558418" y="2819400"/>
            <a:chExt cx="3921940" cy="338914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812" y="1638642"/>
            <a:ext cx="2688569" cy="26885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911" y="1504518"/>
            <a:ext cx="3859102" cy="28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815" y="877802"/>
            <a:ext cx="8113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 smtClean="0"/>
              <a:t>Можем да ползваме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try-except</a:t>
            </a:r>
            <a:r>
              <a:rPr lang="bg-BG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bg-BG" sz="3000" dirty="0" smtClean="0"/>
              <a:t>за да видим кога програмата гърми:</a:t>
            </a:r>
            <a:endParaRPr lang="en-US" sz="30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Какво научихме днес?</a:t>
            </a:r>
            <a:endParaRPr lang="en-US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606118" y="2362200"/>
            <a:ext cx="6885636" cy="17912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0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int(input())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except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print('Invalid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number')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091349" y="1981200"/>
            <a:ext cx="3413263" cy="3657600"/>
            <a:chOff x="8091349" y="1981200"/>
            <a:chExt cx="3413263" cy="3657600"/>
          </a:xfrm>
        </p:grpSpPr>
        <p:pic>
          <p:nvPicPr>
            <p:cNvPr id="7" name="Picture 2" descr="C:\Users\Ivan\Desktop\elements_presentations\summary_pic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1349" y="3106618"/>
              <a:ext cx="3413263" cy="2532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1804" y="1981200"/>
              <a:ext cx="1926608" cy="142711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58527">
              <a:off x="8169433" y="1984082"/>
              <a:ext cx="1177151" cy="108696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224559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Работа с по-сложни цикли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://softuni.bg/courses/programming-basics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98755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 smtClean="0"/>
              <a:t>Настоящият курс </a:t>
            </a:r>
            <a:r>
              <a:rPr lang="en-US" dirty="0" smtClean="0"/>
              <a:t>(</a:t>
            </a:r>
            <a:r>
              <a:rPr lang="bg-BG" dirty="0" smtClean="0"/>
              <a:t>слайдове</a:t>
            </a:r>
            <a:r>
              <a:rPr lang="en-US" dirty="0" smtClean="0"/>
              <a:t>, </a:t>
            </a:r>
            <a:r>
              <a:rPr lang="bg-BG" dirty="0" smtClean="0"/>
              <a:t>примери</a:t>
            </a:r>
            <a:r>
              <a:rPr lang="en-US" dirty="0" smtClean="0"/>
              <a:t>, </a:t>
            </a:r>
            <a:r>
              <a:rPr lang="bg-BG" dirty="0" smtClean="0"/>
              <a:t>видео</a:t>
            </a:r>
            <a:r>
              <a:rPr lang="en-US" dirty="0" smtClean="0"/>
              <a:t>, </a:t>
            </a:r>
            <a:r>
              <a:rPr lang="bg-BG" dirty="0" smtClean="0"/>
              <a:t>задачи и др.</a:t>
            </a:r>
            <a:r>
              <a:rPr lang="en-US" dirty="0" smtClean="0"/>
              <a:t>)</a:t>
            </a:r>
            <a:r>
              <a:rPr lang="bg-BG" dirty="0" smtClean="0"/>
              <a:t> се разпространяват под свободен лиценз </a:t>
            </a:r>
            <a:r>
              <a:rPr lang="en-US" dirty="0" smtClean="0"/>
              <a:t>'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'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 smtClean="0"/>
              <a:t>Благодарности</a:t>
            </a:r>
            <a:r>
              <a:rPr lang="en-US" sz="2400" dirty="0" smtClean="0"/>
              <a:t>: </a:t>
            </a:r>
            <a:r>
              <a:rPr lang="bg-BG" sz="2400" dirty="0" smtClean="0"/>
              <a:t>настоящият материал може да съдържа части от следните източници</a:t>
            </a:r>
            <a:endParaRPr lang="en-US" sz="2400" dirty="0" smtClean="0"/>
          </a:p>
          <a:p>
            <a:pPr lvl="1"/>
            <a:r>
              <a:rPr lang="bg-BG" sz="2000" dirty="0" smtClean="0"/>
              <a:t>Книга </a:t>
            </a:r>
            <a:r>
              <a:rPr lang="en-US" sz="2000" dirty="0" smtClean="0"/>
              <a:t>'</a:t>
            </a:r>
            <a:r>
              <a:rPr lang="bg-BG" sz="2000" dirty="0" smtClean="0">
                <a:hlinkClick r:id="rId4"/>
              </a:rPr>
              <a:t>Основи на програмирането със </a:t>
            </a:r>
            <a:r>
              <a:rPr lang="en-US" sz="2000" dirty="0" smtClean="0">
                <a:hlinkClick r:id="rId4"/>
              </a:rPr>
              <a:t>C#'</a:t>
            </a:r>
            <a:r>
              <a:rPr lang="bg-BG" sz="2000" dirty="0" smtClean="0"/>
              <a:t> от Светлин Наков и колектив с лиценз</a:t>
            </a:r>
            <a:r>
              <a:rPr lang="en-US" sz="2000" dirty="0" smtClean="0"/>
              <a:t> </a:t>
            </a:r>
            <a:r>
              <a:rPr lang="en-US" sz="2000" dirty="0" smtClean="0">
                <a:hlinkClick r:id="rId5"/>
              </a:rPr>
              <a:t>CC-BY-SA</a:t>
            </a:r>
            <a:endParaRPr lang="bg-BG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51721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48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 smtClean="0"/>
              <a:t>Безплатни обучения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039813"/>
            <a:ext cx="942953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Фондация 'Софтуерен университет' </a:t>
            </a:r>
            <a:r>
              <a:rPr lang="en-US" sz="3200" dirty="0" smtClean="0"/>
              <a:t>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bg-BG" sz="3200" dirty="0" smtClean="0"/>
              <a:t>Софтуерен университет </a:t>
            </a:r>
            <a:r>
              <a:rPr lang="en-US" sz="3200" dirty="0" smtClean="0"/>
              <a:t>– </a:t>
            </a:r>
            <a:r>
              <a:rPr lang="bg-BG" sz="3200" dirty="0" smtClean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bg-BG" dirty="0" smtClean="0"/>
              <a:t> </a:t>
            </a:r>
            <a:r>
              <a:rPr lang="en-US" dirty="0" smtClean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en-US" dirty="0" smtClean="0"/>
              <a:t> </a:t>
            </a:r>
            <a:r>
              <a:rPr lang="en-US" dirty="0"/>
              <a:t>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 форуми</a:t>
            </a:r>
            <a:r>
              <a:rPr lang="en-US" noProof="1" smtClean="0"/>
              <a:t>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510966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412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12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5540172"/>
            <a:ext cx="970156" cy="965726"/>
          </a:xfrm>
          <a:prstGeom prst="rect">
            <a:avLst/>
          </a:prstGeom>
        </p:spPr>
      </p:pic>
      <p:pic>
        <p:nvPicPr>
          <p:cNvPr id="14" name="Picture 13" descr="http://softuni.bg" title="Software University">
            <a:hlinkClick r:id="rId14" tooltip="Software University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68" y="1566110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32612" y="3213098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7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134829" y="3449156"/>
            <a:ext cx="228600" cy="457201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1224" y="2719457"/>
            <a:ext cx="10363200" cy="18651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 in range(1, n+1, 3):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print(i)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отпечатат числата от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bg-BG" dirty="0" smtClean="0"/>
              <a:t> до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 smtClean="0"/>
              <a:t> </a:t>
            </a:r>
            <a:r>
              <a:rPr lang="bg-BG" dirty="0" smtClean="0"/>
              <a:t>със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стъпка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smtClean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</a:t>
            </a:r>
            <a:r>
              <a:rPr lang="en-US" dirty="0" smtClean="0"/>
              <a:t>100: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bg-BG" dirty="0" smtClean="0"/>
              <a:t>, …,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94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97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100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Числата от </a:t>
            </a:r>
            <a:r>
              <a:rPr lang="en-US" dirty="0" smtClean="0"/>
              <a:t>1 </a:t>
            </a:r>
            <a:r>
              <a:rPr lang="bg-BG" dirty="0" smtClean="0"/>
              <a:t>до</a:t>
            </a:r>
            <a:r>
              <a:rPr lang="en-US" dirty="0" smtClean="0"/>
              <a:t> N </a:t>
            </a:r>
            <a:r>
              <a:rPr lang="bg-BG" dirty="0" smtClean="0"/>
              <a:t>през 3</a:t>
            </a:r>
            <a:endParaRPr lang="en-US" dirty="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6780212" y="4020676"/>
            <a:ext cx="2073388" cy="1127817"/>
          </a:xfrm>
          <a:prstGeom prst="wedgeRoundRectCallout">
            <a:avLst>
              <a:gd name="adj1" fmla="val -72738"/>
              <a:gd name="adj2" fmla="val -596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Задаване на стъпка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judge.softuni.bg/Contests/Practice/Index/492#0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0190" y="3048000"/>
            <a:ext cx="1279211" cy="127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303083" y="3443734"/>
            <a:ext cx="1105530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1224" y="2743200"/>
            <a:ext cx="10363200" cy="18651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 in range(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n, 0,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</a:t>
            </a:r>
            <a:r>
              <a:rPr lang="bg-BG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):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print(i)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1411474"/>
          </a:xfrm>
        </p:spPr>
        <p:txBody>
          <a:bodyPr/>
          <a:lstStyle/>
          <a:p>
            <a:r>
              <a:rPr lang="bg-BG" dirty="0"/>
              <a:t>Да се отпечатат числата от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dirty="0" smtClean="0"/>
              <a:t> до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 smtClean="0"/>
              <a:t> </a:t>
            </a:r>
            <a:r>
              <a:rPr lang="bg-BG" dirty="0" smtClean="0"/>
              <a:t>в обратен ред</a:t>
            </a:r>
            <a:r>
              <a:rPr lang="en-US" dirty="0" smtClean="0"/>
              <a:t> (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стъпка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-1</a:t>
            </a:r>
            <a:r>
              <a:rPr lang="bg-BG" dirty="0" smtClean="0"/>
              <a:t>)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</a:t>
            </a:r>
            <a:r>
              <a:rPr lang="en-US" dirty="0" smtClean="0"/>
              <a:t>100: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100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99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98</a:t>
            </a:r>
            <a:r>
              <a:rPr lang="bg-BG" dirty="0" smtClean="0"/>
              <a:t>, …,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Числата от </a:t>
            </a:r>
            <a:r>
              <a:rPr lang="en-US" dirty="0" smtClean="0"/>
              <a:t>N</a:t>
            </a:r>
            <a:r>
              <a:rPr lang="bg-BG" dirty="0" smtClean="0"/>
              <a:t> до 1 в обратен ред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07678" y="3443734"/>
            <a:ext cx="516908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619372" y="3207505"/>
            <a:ext cx="2362200" cy="1070309"/>
          </a:xfrm>
          <a:prstGeom prst="wedgeRoundRectCallout">
            <a:avLst>
              <a:gd name="adj1" fmla="val -108248"/>
              <a:gd name="adj2" fmla="val -247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Отрицателна стъпка: 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-1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judge.softuni.bg/Contests/Practice/Index/492#1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896503" y="4282313"/>
            <a:ext cx="1872836" cy="1419677"/>
          </a:xfrm>
          <a:prstGeom prst="wedgeRoundRectCallout">
            <a:avLst>
              <a:gd name="adj1" fmla="val -90930"/>
              <a:gd name="adj2" fmla="val -717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Обърнат интервал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279" y="4950102"/>
            <a:ext cx="2691113" cy="685872"/>
          </a:xfrm>
          <a:prstGeom prst="roundRect">
            <a:avLst>
              <a:gd name="adj" fmla="val 7278"/>
            </a:avLst>
          </a:prstGeom>
        </p:spPr>
      </p:pic>
    </p:spTree>
    <p:extLst>
      <p:ext uri="{BB962C8B-B14F-4D97-AF65-F5344CB8AC3E}">
        <p14:creationId xmlns:p14="http://schemas.microsoft.com/office/powerpoint/2010/main" val="247405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числата от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bg-BG" dirty="0" smtClean="0"/>
              <a:t> до</a:t>
            </a:r>
            <a:r>
              <a:rPr lang="en-US" dirty="0" smtClean="0"/>
              <a:t>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b="1" baseline="30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</a:t>
            </a:r>
            <a:r>
              <a:rPr lang="en-US" dirty="0" smtClean="0"/>
              <a:t>10: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bg-BG" dirty="0" smtClean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16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32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64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128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256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512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1024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Числата от 1 до </a:t>
            </a:r>
            <a:r>
              <a:rPr lang="en-US" dirty="0" smtClean="0"/>
              <a:t>2</a:t>
            </a:r>
            <a:r>
              <a:rPr lang="en-US" baseline="30000" dirty="0" smtClean="0"/>
              <a:t>n</a:t>
            </a:r>
            <a:r>
              <a:rPr lang="bg-BG" dirty="0" smtClean="0"/>
              <a:t> с </a:t>
            </a:r>
            <a:r>
              <a:rPr lang="en-US" dirty="0" smtClean="0"/>
              <a:t>for-</a:t>
            </a:r>
            <a:r>
              <a:rPr lang="bg-BG" dirty="0" smtClean="0"/>
              <a:t>цикъл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1224" y="2694296"/>
            <a:ext cx="10363200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fr-F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in r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ange(n+1):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print(num)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num *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judge.softuni.bg/Contests/Practice/Index/492#2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623" y="2977478"/>
            <a:ext cx="2610674" cy="2598001"/>
          </a:xfrm>
          <a:prstGeom prst="roundRect">
            <a:avLst>
              <a:gd name="adj" fmla="val 1795"/>
            </a:avLst>
          </a:prstGeom>
        </p:spPr>
      </p:pic>
    </p:spTree>
    <p:extLst>
      <p:ext uri="{BB962C8B-B14F-4D97-AF65-F5344CB8AC3E}">
        <p14:creationId xmlns:p14="http://schemas.microsoft.com/office/powerpoint/2010/main" val="168310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789612" y="3212103"/>
            <a:ext cx="304800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четните степени на 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до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baseline="30000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bg-BG" dirty="0" smtClean="0"/>
              <a:t>: 2</a:t>
            </a:r>
            <a:r>
              <a:rPr lang="bg-BG" baseline="30000" dirty="0" smtClean="0"/>
              <a:t>0</a:t>
            </a:r>
            <a:r>
              <a:rPr lang="bg-BG" dirty="0" smtClean="0"/>
              <a:t>, 2</a:t>
            </a:r>
            <a:r>
              <a:rPr lang="bg-BG" baseline="30000" dirty="0" smtClean="0"/>
              <a:t>2</a:t>
            </a:r>
            <a:r>
              <a:rPr lang="bg-BG" dirty="0" smtClean="0"/>
              <a:t>, 2</a:t>
            </a:r>
            <a:r>
              <a:rPr lang="bg-BG" baseline="30000" dirty="0" smtClean="0"/>
              <a:t>4</a:t>
            </a:r>
            <a:r>
              <a:rPr lang="bg-BG" dirty="0" smtClean="0"/>
              <a:t>, 2</a:t>
            </a:r>
            <a:r>
              <a:rPr lang="bg-BG" baseline="30000" dirty="0" smtClean="0"/>
              <a:t>8</a:t>
            </a:r>
            <a:r>
              <a:rPr lang="bg-BG" dirty="0" smtClean="0"/>
              <a:t>, …, 2</a:t>
            </a:r>
            <a:r>
              <a:rPr lang="en-US" baseline="30000" dirty="0" smtClean="0"/>
              <a:t>n</a:t>
            </a:r>
            <a:endParaRPr lang="bg-BG" baseline="300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</a:t>
            </a:r>
            <a:r>
              <a:rPr lang="en-US" dirty="0" smtClean="0"/>
              <a:t>10: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16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64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256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1024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Четни степени на 2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1224" y="2629286"/>
            <a:ext cx="10363200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in range(0, n+1, 2)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print(num)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num *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* 2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judge.softuni.bg/Contests/Practice/Index/492#3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475412" y="3772685"/>
            <a:ext cx="2073388" cy="1127817"/>
          </a:xfrm>
          <a:prstGeom prst="wedgeRoundRectCallout">
            <a:avLst>
              <a:gd name="adj1" fmla="val -72738"/>
              <a:gd name="adj2" fmla="val -596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Ползваме стъпка 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2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90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4" y="4970600"/>
            <a:ext cx="10972798" cy="820600"/>
          </a:xfrm>
        </p:spPr>
        <p:txBody>
          <a:bodyPr/>
          <a:lstStyle/>
          <a:p>
            <a:r>
              <a:rPr lang="en-US" dirty="0" smtClean="0"/>
              <a:t>While </a:t>
            </a:r>
            <a:r>
              <a:rPr lang="bg-BG" dirty="0" smtClean="0"/>
              <a:t>цикъл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08014" y="5757966"/>
            <a:ext cx="10972798" cy="719034"/>
          </a:xfrm>
        </p:spPr>
        <p:txBody>
          <a:bodyPr/>
          <a:lstStyle/>
          <a:p>
            <a:r>
              <a:rPr lang="bg-BG" dirty="0" smtClean="0"/>
              <a:t>Повторение докато е в сила дадено условие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4875212" y="381000"/>
            <a:ext cx="3505200" cy="4229258"/>
            <a:chOff x="4523568" y="457200"/>
            <a:chExt cx="3505200" cy="4229258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5666568" y="457200"/>
              <a:ext cx="0" cy="60960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lowchart: Decision 9"/>
            <p:cNvSpPr/>
            <p:nvPr/>
          </p:nvSpPr>
          <p:spPr>
            <a:xfrm>
              <a:off x="4523568" y="1037211"/>
              <a:ext cx="2286000" cy="1589174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44610" y="1564474"/>
              <a:ext cx="14439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условие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5666568" y="2362200"/>
              <a:ext cx="0" cy="91739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4523568" y="3267088"/>
              <a:ext cx="2286000" cy="9269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74620" y="3474436"/>
              <a:ext cx="15875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команди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8" name="Elbow Connector 17"/>
            <p:cNvCxnSpPr>
              <a:stCxn id="15" idx="2"/>
              <a:endCxn id="10" idx="1"/>
            </p:cNvCxnSpPr>
            <p:nvPr/>
          </p:nvCxnSpPr>
          <p:spPr>
            <a:xfrm rot="5400000" flipH="1">
              <a:off x="3913968" y="2441398"/>
              <a:ext cx="2362200" cy="1143000"/>
            </a:xfrm>
            <a:prstGeom prst="bentConnector4">
              <a:avLst>
                <a:gd name="adj1" fmla="val -18343"/>
                <a:gd name="adj2" fmla="val 167761"/>
              </a:avLst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/>
            <p:nvPr/>
          </p:nvCxnSpPr>
          <p:spPr>
            <a:xfrm rot="16200000" flipH="1">
              <a:off x="5771982" y="2763828"/>
              <a:ext cx="2854661" cy="990600"/>
            </a:xfrm>
            <a:prstGeom prst="bentConnector3">
              <a:avLst>
                <a:gd name="adj1" fmla="val 279"/>
              </a:avLst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789612" y="2590800"/>
              <a:ext cx="9868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 smtClean="0"/>
                <a:t>вярно</a:t>
              </a:r>
              <a:endParaRPr lang="en-US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718153" y="1296349"/>
              <a:ext cx="13106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 smtClean="0"/>
                <a:t>невярно</a:t>
              </a:r>
              <a:endParaRPr lang="en-US" b="1" dirty="0"/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84" y="2461113"/>
            <a:ext cx="2123128" cy="1600272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8717957" y="1826084"/>
            <a:ext cx="3015255" cy="250804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026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9474966" y="2756378"/>
              <a:ext cx="1170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while</a:t>
              </a:r>
              <a:endPara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769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3200" dirty="0" smtClean="0"/>
              <a:t>Да се отпечатат всички числа </a:t>
            </a:r>
            <a:r>
              <a:rPr lang="en-US" sz="3200" dirty="0" smtClean="0"/>
              <a:t>≤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sz="3200" dirty="0" smtClean="0"/>
              <a:t> от редицата: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15</a:t>
            </a:r>
            <a:r>
              <a:rPr lang="en-US" sz="3200" dirty="0" smtClean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31</a:t>
            </a:r>
            <a:r>
              <a:rPr lang="en-US" sz="3200" dirty="0" smtClean="0"/>
              <a:t>, …</a:t>
            </a:r>
          </a:p>
          <a:p>
            <a:pPr lvl="1"/>
            <a:r>
              <a:rPr lang="bg-BG" sz="3000" dirty="0" smtClean="0"/>
              <a:t>Всяко следващо число = предишно число * 2 + 1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Редица числа 2</a:t>
            </a:r>
            <a:r>
              <a:rPr lang="en-US" dirty="0" smtClean="0"/>
              <a:t>k</a:t>
            </a:r>
            <a:r>
              <a:rPr lang="bg-BG" dirty="0" smtClean="0"/>
              <a:t>+1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1224" y="2618096"/>
            <a:ext cx="10363200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&lt;= n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print(num)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</a:t>
            </a:r>
            <a:r>
              <a:rPr lang="bg-BG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*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bg-BG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+ 1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59708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judge.softuni.bg/Contests/Practice/Index/492#4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4986911" y="2665293"/>
            <a:ext cx="4191000" cy="1171428"/>
          </a:xfrm>
          <a:prstGeom prst="wedgeRoundRectCallout">
            <a:avLst>
              <a:gd name="adj1" fmla="val -70134"/>
              <a:gd name="adj2" fmla="val -16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Повтаряй докато е в сила условието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num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/>
              <a:t>≤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89812" y="4977825"/>
            <a:ext cx="36856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1, 3, 7, 15, 31, </a:t>
            </a:r>
            <a:r>
              <a:rPr lang="en-US" sz="32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63, …</a:t>
            </a:r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407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1920</Words>
  <Application>Microsoft Office PowerPoint</Application>
  <PresentationFormat>По избор</PresentationFormat>
  <Paragraphs>364</Paragraphs>
  <Slides>33</Slides>
  <Notes>8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33</vt:i4>
      </vt:variant>
    </vt:vector>
  </HeadingPairs>
  <TitlesOfParts>
    <vt:vector size="40" baseType="lpstr">
      <vt:lpstr>Arial</vt:lpstr>
      <vt:lpstr>Calibri</vt:lpstr>
      <vt:lpstr>Cambria Math</vt:lpstr>
      <vt:lpstr>Consolas</vt:lpstr>
      <vt:lpstr>Wingdings</vt:lpstr>
      <vt:lpstr>Wingdings 2</vt:lpstr>
      <vt:lpstr>SoftUni 16x9</vt:lpstr>
      <vt:lpstr>Работа с по-сложни цикли</vt:lpstr>
      <vt:lpstr>Съдържание</vt:lpstr>
      <vt:lpstr>Цикли със стъпка</vt:lpstr>
      <vt:lpstr>Числата от 1 до N през 3</vt:lpstr>
      <vt:lpstr>Числата от N до 1 в обратен ред</vt:lpstr>
      <vt:lpstr>Числата от 1 до 2n с for-цикъл</vt:lpstr>
      <vt:lpstr>Четни степени на 2</vt:lpstr>
      <vt:lpstr>While цикъл</vt:lpstr>
      <vt:lpstr>Редица числа 2k+1</vt:lpstr>
      <vt:lpstr>Число в диапазона [1…100]</vt:lpstr>
      <vt:lpstr>Презентация на PowerPoint</vt:lpstr>
      <vt:lpstr>Най-голям общ делител (НОД)</vt:lpstr>
      <vt:lpstr>Най-голям общ делител (НОД)</vt:lpstr>
      <vt:lpstr>Алгоритъм на Евклид за НОД</vt:lpstr>
      <vt:lpstr>Безкрайни цикли и оператор break</vt:lpstr>
      <vt:lpstr>Безкраен цикъл</vt:lpstr>
      <vt:lpstr>Прости числа</vt:lpstr>
      <vt:lpstr>Проверка за просто число. Оператор break</vt:lpstr>
      <vt:lpstr>Оператор break в безкраен цикъл</vt:lpstr>
      <vt:lpstr>Справяне с грешни числа: try … except</vt:lpstr>
      <vt:lpstr>Задачи с цикли</vt:lpstr>
      <vt:lpstr>Числа на Фибоначи</vt:lpstr>
      <vt:lpstr>Пирамида от числа</vt:lpstr>
      <vt:lpstr>Пирамида от числа – решение</vt:lpstr>
      <vt:lpstr>Таблица с числа</vt:lpstr>
      <vt:lpstr>Таблица с числа – решение</vt:lpstr>
      <vt:lpstr>Презентация на PowerPoint</vt:lpstr>
      <vt:lpstr>Какво научихме днес?</vt:lpstr>
      <vt:lpstr>Какво научихме днес?</vt:lpstr>
      <vt:lpstr>Какво научихме днес?</vt:lpstr>
      <vt:lpstr>Работа с по-сложни цикли</vt:lpstr>
      <vt:lpstr>Лиценз</vt:lpstr>
      <vt:lpstr>Безплатни обучения в СофтУни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Чертане с цикли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2017-04-23T17:15:32Z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